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306" r:id="rId7"/>
    <p:sldId id="283" r:id="rId8"/>
    <p:sldId id="265" r:id="rId9"/>
    <p:sldId id="309" r:id="rId10"/>
    <p:sldId id="310" r:id="rId11"/>
    <p:sldId id="311" r:id="rId12"/>
    <p:sldId id="312" r:id="rId13"/>
    <p:sldId id="313" r:id="rId14"/>
    <p:sldId id="295" r:id="rId15"/>
    <p:sldId id="293" r:id="rId16"/>
    <p:sldId id="307" r:id="rId17"/>
    <p:sldId id="298" r:id="rId18"/>
    <p:sldId id="296" r:id="rId19"/>
    <p:sldId id="300" r:id="rId20"/>
    <p:sldId id="297" r:id="rId21"/>
    <p:sldId id="301" r:id="rId22"/>
    <p:sldId id="299" r:id="rId23"/>
    <p:sldId id="302" r:id="rId24"/>
    <p:sldId id="308" r:id="rId25"/>
    <p:sldId id="304" r:id="rId26"/>
    <p:sldId id="27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320"/>
    <a:srgbClr val="348151"/>
    <a:srgbClr val="E7D4EC"/>
    <a:srgbClr val="FF4747"/>
    <a:srgbClr val="D6A300"/>
    <a:srgbClr val="BC8F00"/>
    <a:srgbClr val="B53164"/>
    <a:srgbClr val="225B5F"/>
    <a:srgbClr val="E6E6E6"/>
    <a:srgbClr val="0F1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8307" autoAdjust="0"/>
  </p:normalViewPr>
  <p:slideViewPr>
    <p:cSldViewPr snapToGrid="0" showGuides="1">
      <p:cViewPr>
        <p:scale>
          <a:sx n="90" d="100"/>
          <a:sy n="90" d="100"/>
        </p:scale>
        <p:origin x="-398" y="-24"/>
      </p:cViewPr>
      <p:guideLst>
        <p:guide orient="horz" pos="2160"/>
        <p:guide orient="horz" pos="3113"/>
        <p:guide pos="3840"/>
      </p:guideLst>
    </p:cSldViewPr>
  </p:slideViewPr>
  <p:outlineViewPr>
    <p:cViewPr>
      <p:scale>
        <a:sx n="33" d="100"/>
        <a:sy n="33" d="100"/>
      </p:scale>
      <p:origin x="0" y="36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ru-RU" smtClean="0"/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ru-RU" smtClean="0"/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/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/>
            <p:cNvCxnSpPr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$12,345</a:t>
            </a:r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$6,789</a:t>
            </a:r>
            <a:endParaRPr lang="ru-RU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Oval 20"/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Oval 21"/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$25</a:t>
            </a:r>
            <a:endParaRPr lang="ru-RU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  <a:endParaRPr lang="en-US" dirty="0"/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$50</a:t>
            </a:r>
            <a:endParaRPr lang="ru-RU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  <a:endParaRPr lang="en-US" dirty="0"/>
          </a:p>
        </p:txBody>
      </p:sp>
      <p:sp>
        <p:nvSpPr>
          <p:cNvPr id="33" name="Text Placeholder 15"/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$100</a:t>
            </a:r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BILLION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Picture Placeholder 11" descr="Competitors logos quadrant"/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2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2" name="Picture Placeholder 11" descr="Competitors logos quadrant"/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/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11" descr="Competitors logos quadrant"/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  <a:endParaRPr lang="ru-RU" dirty="0"/>
          </a:p>
        </p:txBody>
      </p:sp>
      <p:sp>
        <p:nvSpPr>
          <p:cNvPr id="27" name="Picture Placeholder 11" descr="Competitors logos quadrant"/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11" descr="Competitors logos quadrant"/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/>
            <p:cNvCxnSpPr/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/>
            <p:cNvCxnSpPr/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cxnSp>
        <p:nvCxnSpPr>
          <p:cNvPr id="24" name="Straight Connector 23"/>
          <p:cNvCxnSpPr/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22" name="Content Placeholder 2"/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TIMELINE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9" name="Oval 28"/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0" name="Oval 29"/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1" name="Oval 30"/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/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43" name="Straight Connector 42"/>
          <p:cNvCxnSpPr/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  <a:endParaRPr lang="en-US" dirty="0"/>
          </a:p>
        </p:txBody>
      </p:sp>
      <p:cxnSp>
        <p:nvCxnSpPr>
          <p:cNvPr id="56" name="Straight Connector 55"/>
          <p:cNvCxnSpPr/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  <a:endParaRPr lang="en-US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4" name="Oval 53"/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5" name="Oval 54"/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6" name="Oval 55"/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7" name="Oval 56"/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/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35" name="Oval 34"/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8" name="Oval 37"/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cxnSp>
        <p:nvCxnSpPr>
          <p:cNvPr id="41" name="Straight Connector 40"/>
          <p:cNvCxnSpPr/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+7 888 999-000-11</a:t>
            </a:r>
            <a:endParaRPr lang="ru-RU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Bergqvist@vanarsdelltd.com</a:t>
            </a:r>
            <a:endParaRPr lang="ru-RU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Website:</a:t>
            </a:r>
            <a:endParaRPr lang="ru-RU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www.vanarsdelltd.com</a:t>
            </a:r>
            <a:endParaRPr lang="ru-RU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/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9" name="Oval 28"/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/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/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4" name="Oval 33"/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APPENDIX</a:t>
            </a:r>
            <a:endParaRPr lang="ru-RU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/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1" name="Oval 20"/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TESTIMONIALS</a:t>
            </a:r>
            <a:endParaRPr lang="ru-RU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-1" fmla="*/ 0 w 3044952"/>
              <a:gd name="connsiteY0-2" fmla="*/ 368815 h 2212848"/>
              <a:gd name="connsiteX1-3" fmla="*/ 254515 w 3044952"/>
              <a:gd name="connsiteY1-4" fmla="*/ 0 h 2212848"/>
              <a:gd name="connsiteX2-5" fmla="*/ 2676137 w 3044952"/>
              <a:gd name="connsiteY2-6" fmla="*/ 0 h 2212848"/>
              <a:gd name="connsiteX3-7" fmla="*/ 3044952 w 3044952"/>
              <a:gd name="connsiteY3-8" fmla="*/ 368815 h 2212848"/>
              <a:gd name="connsiteX4-9" fmla="*/ 3044952 w 3044952"/>
              <a:gd name="connsiteY4-10" fmla="*/ 1844033 h 2212848"/>
              <a:gd name="connsiteX5-11" fmla="*/ 2676137 w 3044952"/>
              <a:gd name="connsiteY5-12" fmla="*/ 2212848 h 2212848"/>
              <a:gd name="connsiteX6-13" fmla="*/ 368815 w 3044952"/>
              <a:gd name="connsiteY6-14" fmla="*/ 2212848 h 2212848"/>
              <a:gd name="connsiteX7-15" fmla="*/ 0 w 3044952"/>
              <a:gd name="connsiteY7-16" fmla="*/ 1844033 h 2212848"/>
              <a:gd name="connsiteX8-17" fmla="*/ 0 w 3044952"/>
              <a:gd name="connsiteY8-18" fmla="*/ 368815 h 2212848"/>
              <a:gd name="connsiteX0-19" fmla="*/ 0 w 3044952"/>
              <a:gd name="connsiteY0-20" fmla="*/ 368815 h 2212848"/>
              <a:gd name="connsiteX1-21" fmla="*/ 254515 w 3044952"/>
              <a:gd name="connsiteY1-22" fmla="*/ 0 h 2212848"/>
              <a:gd name="connsiteX2-23" fmla="*/ 2842392 w 3044952"/>
              <a:gd name="connsiteY2-24" fmla="*/ 0 h 2212848"/>
              <a:gd name="connsiteX3-25" fmla="*/ 3044952 w 3044952"/>
              <a:gd name="connsiteY3-26" fmla="*/ 368815 h 2212848"/>
              <a:gd name="connsiteX4-27" fmla="*/ 3044952 w 3044952"/>
              <a:gd name="connsiteY4-28" fmla="*/ 1844033 h 2212848"/>
              <a:gd name="connsiteX5-29" fmla="*/ 2676137 w 3044952"/>
              <a:gd name="connsiteY5-30" fmla="*/ 2212848 h 2212848"/>
              <a:gd name="connsiteX6-31" fmla="*/ 368815 w 3044952"/>
              <a:gd name="connsiteY6-32" fmla="*/ 2212848 h 2212848"/>
              <a:gd name="connsiteX7-33" fmla="*/ 0 w 3044952"/>
              <a:gd name="connsiteY7-34" fmla="*/ 1844033 h 2212848"/>
              <a:gd name="connsiteX8-35" fmla="*/ 0 w 3044952"/>
              <a:gd name="connsiteY8-36" fmla="*/ 368815 h 2212848"/>
              <a:gd name="connsiteX0-37" fmla="*/ 21 w 3044973"/>
              <a:gd name="connsiteY0-38" fmla="*/ 368815 h 2212848"/>
              <a:gd name="connsiteX1-39" fmla="*/ 197386 w 3044973"/>
              <a:gd name="connsiteY1-40" fmla="*/ 0 h 2212848"/>
              <a:gd name="connsiteX2-41" fmla="*/ 2842413 w 3044973"/>
              <a:gd name="connsiteY2-42" fmla="*/ 0 h 2212848"/>
              <a:gd name="connsiteX3-43" fmla="*/ 3044973 w 3044973"/>
              <a:gd name="connsiteY3-44" fmla="*/ 368815 h 2212848"/>
              <a:gd name="connsiteX4-45" fmla="*/ 3044973 w 3044973"/>
              <a:gd name="connsiteY4-46" fmla="*/ 1844033 h 2212848"/>
              <a:gd name="connsiteX5-47" fmla="*/ 2676158 w 3044973"/>
              <a:gd name="connsiteY5-48" fmla="*/ 2212848 h 2212848"/>
              <a:gd name="connsiteX6-49" fmla="*/ 368836 w 3044973"/>
              <a:gd name="connsiteY6-50" fmla="*/ 2212848 h 2212848"/>
              <a:gd name="connsiteX7-51" fmla="*/ 21 w 3044973"/>
              <a:gd name="connsiteY7-52" fmla="*/ 1844033 h 2212848"/>
              <a:gd name="connsiteX8-53" fmla="*/ 21 w 3044973"/>
              <a:gd name="connsiteY8-54" fmla="*/ 368815 h 2212848"/>
              <a:gd name="connsiteX0-55" fmla="*/ 21 w 3044973"/>
              <a:gd name="connsiteY0-56" fmla="*/ 368815 h 2212848"/>
              <a:gd name="connsiteX1-57" fmla="*/ 197386 w 3044973"/>
              <a:gd name="connsiteY1-58" fmla="*/ 0 h 2212848"/>
              <a:gd name="connsiteX2-59" fmla="*/ 2842413 w 3044973"/>
              <a:gd name="connsiteY2-60" fmla="*/ 0 h 2212848"/>
              <a:gd name="connsiteX3-61" fmla="*/ 3044973 w 3044973"/>
              <a:gd name="connsiteY3-62" fmla="*/ 368815 h 2212848"/>
              <a:gd name="connsiteX4-63" fmla="*/ 3044973 w 3044973"/>
              <a:gd name="connsiteY4-64" fmla="*/ 1844033 h 2212848"/>
              <a:gd name="connsiteX5-65" fmla="*/ 2676158 w 3044973"/>
              <a:gd name="connsiteY5-66" fmla="*/ 2212848 h 2212848"/>
              <a:gd name="connsiteX6-67" fmla="*/ 233754 w 3044973"/>
              <a:gd name="connsiteY6-68" fmla="*/ 2207652 h 2212848"/>
              <a:gd name="connsiteX7-69" fmla="*/ 21 w 3044973"/>
              <a:gd name="connsiteY7-70" fmla="*/ 1844033 h 2212848"/>
              <a:gd name="connsiteX8-71" fmla="*/ 21 w 3044973"/>
              <a:gd name="connsiteY8-72" fmla="*/ 368815 h 2212848"/>
              <a:gd name="connsiteX0-73" fmla="*/ 21 w 3044973"/>
              <a:gd name="connsiteY0-74" fmla="*/ 368815 h 2212848"/>
              <a:gd name="connsiteX1-75" fmla="*/ 197386 w 3044973"/>
              <a:gd name="connsiteY1-76" fmla="*/ 0 h 2212848"/>
              <a:gd name="connsiteX2-77" fmla="*/ 2842413 w 3044973"/>
              <a:gd name="connsiteY2-78" fmla="*/ 0 h 2212848"/>
              <a:gd name="connsiteX3-79" fmla="*/ 3044973 w 3044973"/>
              <a:gd name="connsiteY3-80" fmla="*/ 368815 h 2212848"/>
              <a:gd name="connsiteX4-81" fmla="*/ 3044973 w 3044973"/>
              <a:gd name="connsiteY4-82" fmla="*/ 1844033 h 2212848"/>
              <a:gd name="connsiteX5-83" fmla="*/ 2842413 w 3044973"/>
              <a:gd name="connsiteY5-84" fmla="*/ 2212848 h 2212848"/>
              <a:gd name="connsiteX6-85" fmla="*/ 233754 w 3044973"/>
              <a:gd name="connsiteY6-86" fmla="*/ 2207652 h 2212848"/>
              <a:gd name="connsiteX7-87" fmla="*/ 21 w 3044973"/>
              <a:gd name="connsiteY7-88" fmla="*/ 1844033 h 2212848"/>
              <a:gd name="connsiteX8-89" fmla="*/ 21 w 3044973"/>
              <a:gd name="connsiteY8-90" fmla="*/ 368815 h 22128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4" name="Oval 23"/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  <a:endParaRPr lang="en-US" dirty="0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61" name="Straight Connector 60"/>
          <p:cNvCxnSpPr/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-1" fmla="*/ 0 w 3044952"/>
              <a:gd name="connsiteY0-2" fmla="*/ 368815 h 2212848"/>
              <a:gd name="connsiteX1-3" fmla="*/ 254515 w 3044952"/>
              <a:gd name="connsiteY1-4" fmla="*/ 0 h 2212848"/>
              <a:gd name="connsiteX2-5" fmla="*/ 2676137 w 3044952"/>
              <a:gd name="connsiteY2-6" fmla="*/ 0 h 2212848"/>
              <a:gd name="connsiteX3-7" fmla="*/ 3044952 w 3044952"/>
              <a:gd name="connsiteY3-8" fmla="*/ 368815 h 2212848"/>
              <a:gd name="connsiteX4-9" fmla="*/ 3044952 w 3044952"/>
              <a:gd name="connsiteY4-10" fmla="*/ 1844033 h 2212848"/>
              <a:gd name="connsiteX5-11" fmla="*/ 2676137 w 3044952"/>
              <a:gd name="connsiteY5-12" fmla="*/ 2212848 h 2212848"/>
              <a:gd name="connsiteX6-13" fmla="*/ 368815 w 3044952"/>
              <a:gd name="connsiteY6-14" fmla="*/ 2212848 h 2212848"/>
              <a:gd name="connsiteX7-15" fmla="*/ 0 w 3044952"/>
              <a:gd name="connsiteY7-16" fmla="*/ 1844033 h 2212848"/>
              <a:gd name="connsiteX8-17" fmla="*/ 0 w 3044952"/>
              <a:gd name="connsiteY8-18" fmla="*/ 368815 h 2212848"/>
              <a:gd name="connsiteX0-19" fmla="*/ 0 w 3044952"/>
              <a:gd name="connsiteY0-20" fmla="*/ 368815 h 2212848"/>
              <a:gd name="connsiteX1-21" fmla="*/ 254515 w 3044952"/>
              <a:gd name="connsiteY1-22" fmla="*/ 0 h 2212848"/>
              <a:gd name="connsiteX2-23" fmla="*/ 2842392 w 3044952"/>
              <a:gd name="connsiteY2-24" fmla="*/ 0 h 2212848"/>
              <a:gd name="connsiteX3-25" fmla="*/ 3044952 w 3044952"/>
              <a:gd name="connsiteY3-26" fmla="*/ 368815 h 2212848"/>
              <a:gd name="connsiteX4-27" fmla="*/ 3044952 w 3044952"/>
              <a:gd name="connsiteY4-28" fmla="*/ 1844033 h 2212848"/>
              <a:gd name="connsiteX5-29" fmla="*/ 2676137 w 3044952"/>
              <a:gd name="connsiteY5-30" fmla="*/ 2212848 h 2212848"/>
              <a:gd name="connsiteX6-31" fmla="*/ 368815 w 3044952"/>
              <a:gd name="connsiteY6-32" fmla="*/ 2212848 h 2212848"/>
              <a:gd name="connsiteX7-33" fmla="*/ 0 w 3044952"/>
              <a:gd name="connsiteY7-34" fmla="*/ 1844033 h 2212848"/>
              <a:gd name="connsiteX8-35" fmla="*/ 0 w 3044952"/>
              <a:gd name="connsiteY8-36" fmla="*/ 368815 h 2212848"/>
              <a:gd name="connsiteX0-37" fmla="*/ 21 w 3044973"/>
              <a:gd name="connsiteY0-38" fmla="*/ 368815 h 2212848"/>
              <a:gd name="connsiteX1-39" fmla="*/ 197386 w 3044973"/>
              <a:gd name="connsiteY1-40" fmla="*/ 0 h 2212848"/>
              <a:gd name="connsiteX2-41" fmla="*/ 2842413 w 3044973"/>
              <a:gd name="connsiteY2-42" fmla="*/ 0 h 2212848"/>
              <a:gd name="connsiteX3-43" fmla="*/ 3044973 w 3044973"/>
              <a:gd name="connsiteY3-44" fmla="*/ 368815 h 2212848"/>
              <a:gd name="connsiteX4-45" fmla="*/ 3044973 w 3044973"/>
              <a:gd name="connsiteY4-46" fmla="*/ 1844033 h 2212848"/>
              <a:gd name="connsiteX5-47" fmla="*/ 2676158 w 3044973"/>
              <a:gd name="connsiteY5-48" fmla="*/ 2212848 h 2212848"/>
              <a:gd name="connsiteX6-49" fmla="*/ 368836 w 3044973"/>
              <a:gd name="connsiteY6-50" fmla="*/ 2212848 h 2212848"/>
              <a:gd name="connsiteX7-51" fmla="*/ 21 w 3044973"/>
              <a:gd name="connsiteY7-52" fmla="*/ 1844033 h 2212848"/>
              <a:gd name="connsiteX8-53" fmla="*/ 21 w 3044973"/>
              <a:gd name="connsiteY8-54" fmla="*/ 368815 h 2212848"/>
              <a:gd name="connsiteX0-55" fmla="*/ 21 w 3044973"/>
              <a:gd name="connsiteY0-56" fmla="*/ 368815 h 2212848"/>
              <a:gd name="connsiteX1-57" fmla="*/ 197386 w 3044973"/>
              <a:gd name="connsiteY1-58" fmla="*/ 0 h 2212848"/>
              <a:gd name="connsiteX2-59" fmla="*/ 2842413 w 3044973"/>
              <a:gd name="connsiteY2-60" fmla="*/ 0 h 2212848"/>
              <a:gd name="connsiteX3-61" fmla="*/ 3044973 w 3044973"/>
              <a:gd name="connsiteY3-62" fmla="*/ 368815 h 2212848"/>
              <a:gd name="connsiteX4-63" fmla="*/ 3044973 w 3044973"/>
              <a:gd name="connsiteY4-64" fmla="*/ 1844033 h 2212848"/>
              <a:gd name="connsiteX5-65" fmla="*/ 2676158 w 3044973"/>
              <a:gd name="connsiteY5-66" fmla="*/ 2212848 h 2212848"/>
              <a:gd name="connsiteX6-67" fmla="*/ 233754 w 3044973"/>
              <a:gd name="connsiteY6-68" fmla="*/ 2207652 h 2212848"/>
              <a:gd name="connsiteX7-69" fmla="*/ 21 w 3044973"/>
              <a:gd name="connsiteY7-70" fmla="*/ 1844033 h 2212848"/>
              <a:gd name="connsiteX8-71" fmla="*/ 21 w 3044973"/>
              <a:gd name="connsiteY8-72" fmla="*/ 368815 h 2212848"/>
              <a:gd name="connsiteX0-73" fmla="*/ 21 w 3044973"/>
              <a:gd name="connsiteY0-74" fmla="*/ 368815 h 2212848"/>
              <a:gd name="connsiteX1-75" fmla="*/ 197386 w 3044973"/>
              <a:gd name="connsiteY1-76" fmla="*/ 0 h 2212848"/>
              <a:gd name="connsiteX2-77" fmla="*/ 2842413 w 3044973"/>
              <a:gd name="connsiteY2-78" fmla="*/ 0 h 2212848"/>
              <a:gd name="connsiteX3-79" fmla="*/ 3044973 w 3044973"/>
              <a:gd name="connsiteY3-80" fmla="*/ 368815 h 2212848"/>
              <a:gd name="connsiteX4-81" fmla="*/ 3044973 w 3044973"/>
              <a:gd name="connsiteY4-82" fmla="*/ 1844033 h 2212848"/>
              <a:gd name="connsiteX5-83" fmla="*/ 2842413 w 3044973"/>
              <a:gd name="connsiteY5-84" fmla="*/ 2212848 h 2212848"/>
              <a:gd name="connsiteX6-85" fmla="*/ 233754 w 3044973"/>
              <a:gd name="connsiteY6-86" fmla="*/ 2207652 h 2212848"/>
              <a:gd name="connsiteX7-87" fmla="*/ 21 w 3044973"/>
              <a:gd name="connsiteY7-88" fmla="*/ 1844033 h 2212848"/>
              <a:gd name="connsiteX8-89" fmla="*/ 21 w 3044973"/>
              <a:gd name="connsiteY8-90" fmla="*/ 368815 h 22128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3" name="Oval 62"/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Customer Title</a:t>
            </a:r>
            <a:endParaRPr lang="en-US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</a:t>
            </a:r>
            <a:endParaRPr lang="en-US" dirty="0"/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67" name="Straight Connector 66"/>
          <p:cNvCxnSpPr/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-1" fmla="*/ 0 w 3044952"/>
              <a:gd name="connsiteY0-2" fmla="*/ 368815 h 2212848"/>
              <a:gd name="connsiteX1-3" fmla="*/ 254515 w 3044952"/>
              <a:gd name="connsiteY1-4" fmla="*/ 0 h 2212848"/>
              <a:gd name="connsiteX2-5" fmla="*/ 2676137 w 3044952"/>
              <a:gd name="connsiteY2-6" fmla="*/ 0 h 2212848"/>
              <a:gd name="connsiteX3-7" fmla="*/ 3044952 w 3044952"/>
              <a:gd name="connsiteY3-8" fmla="*/ 368815 h 2212848"/>
              <a:gd name="connsiteX4-9" fmla="*/ 3044952 w 3044952"/>
              <a:gd name="connsiteY4-10" fmla="*/ 1844033 h 2212848"/>
              <a:gd name="connsiteX5-11" fmla="*/ 2676137 w 3044952"/>
              <a:gd name="connsiteY5-12" fmla="*/ 2212848 h 2212848"/>
              <a:gd name="connsiteX6-13" fmla="*/ 368815 w 3044952"/>
              <a:gd name="connsiteY6-14" fmla="*/ 2212848 h 2212848"/>
              <a:gd name="connsiteX7-15" fmla="*/ 0 w 3044952"/>
              <a:gd name="connsiteY7-16" fmla="*/ 1844033 h 2212848"/>
              <a:gd name="connsiteX8-17" fmla="*/ 0 w 3044952"/>
              <a:gd name="connsiteY8-18" fmla="*/ 368815 h 2212848"/>
              <a:gd name="connsiteX0-19" fmla="*/ 0 w 3044952"/>
              <a:gd name="connsiteY0-20" fmla="*/ 368815 h 2212848"/>
              <a:gd name="connsiteX1-21" fmla="*/ 254515 w 3044952"/>
              <a:gd name="connsiteY1-22" fmla="*/ 0 h 2212848"/>
              <a:gd name="connsiteX2-23" fmla="*/ 2842392 w 3044952"/>
              <a:gd name="connsiteY2-24" fmla="*/ 0 h 2212848"/>
              <a:gd name="connsiteX3-25" fmla="*/ 3044952 w 3044952"/>
              <a:gd name="connsiteY3-26" fmla="*/ 368815 h 2212848"/>
              <a:gd name="connsiteX4-27" fmla="*/ 3044952 w 3044952"/>
              <a:gd name="connsiteY4-28" fmla="*/ 1844033 h 2212848"/>
              <a:gd name="connsiteX5-29" fmla="*/ 2676137 w 3044952"/>
              <a:gd name="connsiteY5-30" fmla="*/ 2212848 h 2212848"/>
              <a:gd name="connsiteX6-31" fmla="*/ 368815 w 3044952"/>
              <a:gd name="connsiteY6-32" fmla="*/ 2212848 h 2212848"/>
              <a:gd name="connsiteX7-33" fmla="*/ 0 w 3044952"/>
              <a:gd name="connsiteY7-34" fmla="*/ 1844033 h 2212848"/>
              <a:gd name="connsiteX8-35" fmla="*/ 0 w 3044952"/>
              <a:gd name="connsiteY8-36" fmla="*/ 368815 h 2212848"/>
              <a:gd name="connsiteX0-37" fmla="*/ 21 w 3044973"/>
              <a:gd name="connsiteY0-38" fmla="*/ 368815 h 2212848"/>
              <a:gd name="connsiteX1-39" fmla="*/ 197386 w 3044973"/>
              <a:gd name="connsiteY1-40" fmla="*/ 0 h 2212848"/>
              <a:gd name="connsiteX2-41" fmla="*/ 2842413 w 3044973"/>
              <a:gd name="connsiteY2-42" fmla="*/ 0 h 2212848"/>
              <a:gd name="connsiteX3-43" fmla="*/ 3044973 w 3044973"/>
              <a:gd name="connsiteY3-44" fmla="*/ 368815 h 2212848"/>
              <a:gd name="connsiteX4-45" fmla="*/ 3044973 w 3044973"/>
              <a:gd name="connsiteY4-46" fmla="*/ 1844033 h 2212848"/>
              <a:gd name="connsiteX5-47" fmla="*/ 2676158 w 3044973"/>
              <a:gd name="connsiteY5-48" fmla="*/ 2212848 h 2212848"/>
              <a:gd name="connsiteX6-49" fmla="*/ 368836 w 3044973"/>
              <a:gd name="connsiteY6-50" fmla="*/ 2212848 h 2212848"/>
              <a:gd name="connsiteX7-51" fmla="*/ 21 w 3044973"/>
              <a:gd name="connsiteY7-52" fmla="*/ 1844033 h 2212848"/>
              <a:gd name="connsiteX8-53" fmla="*/ 21 w 3044973"/>
              <a:gd name="connsiteY8-54" fmla="*/ 368815 h 2212848"/>
              <a:gd name="connsiteX0-55" fmla="*/ 21 w 3044973"/>
              <a:gd name="connsiteY0-56" fmla="*/ 368815 h 2212848"/>
              <a:gd name="connsiteX1-57" fmla="*/ 197386 w 3044973"/>
              <a:gd name="connsiteY1-58" fmla="*/ 0 h 2212848"/>
              <a:gd name="connsiteX2-59" fmla="*/ 2842413 w 3044973"/>
              <a:gd name="connsiteY2-60" fmla="*/ 0 h 2212848"/>
              <a:gd name="connsiteX3-61" fmla="*/ 3044973 w 3044973"/>
              <a:gd name="connsiteY3-62" fmla="*/ 368815 h 2212848"/>
              <a:gd name="connsiteX4-63" fmla="*/ 3044973 w 3044973"/>
              <a:gd name="connsiteY4-64" fmla="*/ 1844033 h 2212848"/>
              <a:gd name="connsiteX5-65" fmla="*/ 2676158 w 3044973"/>
              <a:gd name="connsiteY5-66" fmla="*/ 2212848 h 2212848"/>
              <a:gd name="connsiteX6-67" fmla="*/ 233754 w 3044973"/>
              <a:gd name="connsiteY6-68" fmla="*/ 2207652 h 2212848"/>
              <a:gd name="connsiteX7-69" fmla="*/ 21 w 3044973"/>
              <a:gd name="connsiteY7-70" fmla="*/ 1844033 h 2212848"/>
              <a:gd name="connsiteX8-71" fmla="*/ 21 w 3044973"/>
              <a:gd name="connsiteY8-72" fmla="*/ 368815 h 2212848"/>
              <a:gd name="connsiteX0-73" fmla="*/ 21 w 3044973"/>
              <a:gd name="connsiteY0-74" fmla="*/ 368815 h 2212848"/>
              <a:gd name="connsiteX1-75" fmla="*/ 197386 w 3044973"/>
              <a:gd name="connsiteY1-76" fmla="*/ 0 h 2212848"/>
              <a:gd name="connsiteX2-77" fmla="*/ 2842413 w 3044973"/>
              <a:gd name="connsiteY2-78" fmla="*/ 0 h 2212848"/>
              <a:gd name="connsiteX3-79" fmla="*/ 3044973 w 3044973"/>
              <a:gd name="connsiteY3-80" fmla="*/ 368815 h 2212848"/>
              <a:gd name="connsiteX4-81" fmla="*/ 3044973 w 3044973"/>
              <a:gd name="connsiteY4-82" fmla="*/ 1844033 h 2212848"/>
              <a:gd name="connsiteX5-83" fmla="*/ 2842413 w 3044973"/>
              <a:gd name="connsiteY5-84" fmla="*/ 2212848 h 2212848"/>
              <a:gd name="connsiteX6-85" fmla="*/ 233754 w 3044973"/>
              <a:gd name="connsiteY6-86" fmla="*/ 2207652 h 2212848"/>
              <a:gd name="connsiteX7-87" fmla="*/ 21 w 3044973"/>
              <a:gd name="connsiteY7-88" fmla="*/ 1844033 h 2212848"/>
              <a:gd name="connsiteX8-89" fmla="*/ 21 w 3044973"/>
              <a:gd name="connsiteY8-90" fmla="*/ 368815 h 22128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9" name="Oval 68"/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CASE STUDY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  <a:endParaRPr lang="en-US" dirty="0"/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1</a:t>
            </a:r>
            <a:endParaRPr lang="ru-RU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1</a:t>
            </a:r>
            <a:endParaRPr lang="ru-RU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THIS TEMPLATE</a:t>
            </a:r>
            <a:endParaRPr lang="ru-RU" dirty="0"/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31" name="Group 30"/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/>
            <p:cNvCxnSpPr/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/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/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 styles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 styles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5900" indent="-215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7" name="Oval 16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/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/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1" name="Oval 20"/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7" Type="http://schemas.openxmlformats.org/officeDocument/2006/relationships/theme" Target="../theme/theme1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hyperlink" Target="https://searchmobilecomputing.techtarget.com/definition/iOS" TargetMode="External"/><Relationship Id="rId1" Type="http://schemas.openxmlformats.org/officeDocument/2006/relationships/hyperlink" Target="https://whatis.techtarget.com/definition/augmented-reality-A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.sv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18227" y="2846567"/>
            <a:ext cx="8996764" cy="787178"/>
          </a:xfrm>
        </p:spPr>
        <p:txBody>
          <a:bodyPr>
            <a:noAutofit/>
          </a:bodyPr>
          <a:lstStyle/>
          <a:p>
            <a:br>
              <a:rPr lang="ar-EG" sz="4000" i="1" dirty="0" smtClean="0"/>
            </a:br>
            <a:r>
              <a:rPr lang="en-US" sz="4000" i="1" dirty="0" smtClean="0"/>
              <a:t> Augmented Reality For Marketing</a:t>
            </a:r>
            <a:endParaRPr lang="ru-RU" sz="4000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575860"/>
            <a:ext cx="2386940" cy="6092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Faculty of Computer and Information Science </a:t>
            </a:r>
            <a:r>
              <a:rPr lang="en-US" dirty="0" err="1" smtClean="0">
                <a:solidFill>
                  <a:schemeClr val="bg2"/>
                </a:solidFill>
              </a:rPr>
              <a:t>Ain</a:t>
            </a:r>
            <a:r>
              <a:rPr lang="en-US" dirty="0" smtClean="0">
                <a:solidFill>
                  <a:schemeClr val="bg2"/>
                </a:solidFill>
              </a:rPr>
              <a:t> Shams University‎‏</a:t>
            </a:r>
            <a:endParaRPr lang="ar-EG" dirty="0">
              <a:solidFill>
                <a:schemeClr val="bg2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23210" b="23210"/>
          <a:stretch>
            <a:fillRect/>
          </a:stretch>
        </p:blipFill>
        <p:spPr>
          <a:xfrm>
            <a:off x="0" y="0"/>
            <a:ext cx="2281334" cy="1567542"/>
          </a:xfrm>
          <a:prstGeom prst="rect">
            <a:avLst/>
          </a:prstGeom>
        </p:spPr>
      </p:pic>
      <p:sp>
        <p:nvSpPr>
          <p:cNvPr id="8" name="Subtitle 4"/>
          <p:cNvSpPr txBox="1"/>
          <p:nvPr/>
        </p:nvSpPr>
        <p:spPr>
          <a:xfrm>
            <a:off x="4907503" y="4329416"/>
            <a:ext cx="2719449" cy="1021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Supervisors:</a:t>
            </a:r>
            <a:endParaRPr lang="ar-EG" sz="2000" b="1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Mariam El-Berry</a:t>
            </a:r>
            <a:endParaRPr lang="en-US" sz="20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TA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Doaa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Ezzat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4"/>
          <p:cNvSpPr txBox="1"/>
          <p:nvPr/>
        </p:nvSpPr>
        <p:spPr>
          <a:xfrm>
            <a:off x="3454876" y="5644419"/>
            <a:ext cx="5438899" cy="5280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:Scientific Computing</a:t>
            </a:r>
            <a:endParaRPr lang="ar-EG" sz="4000" b="1" dirty="0" smtClean="0">
              <a:solidFill>
                <a:schemeClr val="bg2"/>
              </a:solidFill>
            </a:endParaRPr>
          </a:p>
          <a:p>
            <a:pPr lvl="0"/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1899" y="1026771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TU7FA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16" y="1482092"/>
            <a:ext cx="8229510" cy="4131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371071"/>
            <a:ext cx="9584267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0734"/>
            <a:ext cx="9770533" cy="440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525711" y="763496"/>
            <a:ext cx="3886194" cy="569086"/>
          </a:xfrm>
        </p:spPr>
        <p:txBody>
          <a:bodyPr>
            <a:normAutofit/>
          </a:bodyPr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34"/>
          </p:nvPr>
        </p:nvSpPr>
        <p:spPr>
          <a:xfrm>
            <a:off x="1402055" y="2358688"/>
            <a:ext cx="3016333" cy="503924"/>
          </a:xfrm>
        </p:spPr>
        <p:txBody>
          <a:bodyPr>
            <a:normAutofit/>
          </a:bodyPr>
          <a:lstStyle/>
          <a:p>
            <a:pPr algn="ctr"/>
            <a:r>
              <a:rPr lang="en-US" sz="2800" b="1" i="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+mj-lt"/>
              </a:rPr>
              <a:t>ARToolKit</a:t>
            </a:r>
            <a:endParaRPr lang="en-US" sz="2800" b="1" i="0" dirty="0">
              <a:latin typeface="+mj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1240545" y="3098956"/>
            <a:ext cx="3044973" cy="2212848"/>
          </a:xfrm>
        </p:spPr>
        <p:txBody>
          <a:bodyPr>
            <a:normAutofit fontScale="90000" lnSpcReduction="20000"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IS Apple’s augmented reality (</a:t>
            </a:r>
            <a:r>
              <a:rPr lang="en-US" sz="2400" b="1" u="sng" dirty="0" smtClean="0">
                <a:solidFill>
                  <a:schemeClr val="bg2"/>
                </a:solidFill>
                <a:latin typeface="+mj-lt"/>
                <a:hlinkClick r:id="rId1"/>
              </a:rPr>
              <a:t>AR</a:t>
            </a:r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) development platform for </a:t>
            </a:r>
            <a:r>
              <a:rPr lang="en-US" sz="2400" b="1" u="sng" dirty="0" err="1" smtClean="0">
                <a:solidFill>
                  <a:schemeClr val="bg2"/>
                </a:solidFill>
                <a:latin typeface="+mj-lt"/>
                <a:hlinkClick r:id="rId2"/>
              </a:rPr>
              <a:t>iOS</a:t>
            </a:r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 </a:t>
            </a:r>
            <a:r>
              <a:rPr lang="en-US" sz="2400" b="1" u="sng" dirty="0" smtClean="0">
                <a:solidFill>
                  <a:schemeClr val="bg2"/>
                </a:solidFill>
                <a:latin typeface="+mj-lt"/>
              </a:rPr>
              <a:t>mobile</a:t>
            </a:r>
            <a:endParaRPr lang="en-US" sz="2400" b="1" u="sng" dirty="0" smtClean="0">
              <a:solidFill>
                <a:schemeClr val="bg2"/>
              </a:solidFill>
              <a:latin typeface="+mj-lt"/>
            </a:endParaRPr>
          </a:p>
          <a:p>
            <a:r>
              <a:rPr lang="en-US" sz="2400" b="1" dirty="0" err="1" smtClean="0">
                <a:solidFill>
                  <a:schemeClr val="bg2"/>
                </a:solidFill>
                <a:latin typeface="+mj-lt"/>
              </a:rPr>
              <a:t>ARKit</a:t>
            </a:r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 uses the </a:t>
            </a:r>
            <a:r>
              <a:rPr lang="en-US" sz="2400" b="1" dirty="0" err="1" smtClean="0">
                <a:solidFill>
                  <a:schemeClr val="bg2"/>
                </a:solidFill>
                <a:latin typeface="+mj-lt"/>
              </a:rPr>
              <a:t>iPhone</a:t>
            </a:r>
            <a:r>
              <a:rPr lang="en-US" sz="1600" b="1" dirty="0" err="1" smtClean="0">
                <a:solidFill>
                  <a:schemeClr val="bg2"/>
                </a:solidFill>
                <a:latin typeface="+mj-lt"/>
              </a:rPr>
              <a:t>’s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50"/>
          </p:nvPr>
        </p:nvSpPr>
        <p:spPr>
          <a:xfrm>
            <a:off x="5154023" y="2358242"/>
            <a:ext cx="2850078" cy="570015"/>
          </a:xfrm>
        </p:spPr>
        <p:txBody>
          <a:bodyPr/>
          <a:lstStyle/>
          <a:p>
            <a:pPr algn="ctr"/>
            <a:r>
              <a:rPr lang="en-US" sz="3000" b="1" i="0" dirty="0" err="1" smtClean="0">
                <a:solidFill>
                  <a:schemeClr val="bg2"/>
                </a:solidFill>
                <a:latin typeface="+mj-lt"/>
              </a:rPr>
              <a:t>ARCore</a:t>
            </a:r>
            <a:endParaRPr lang="en-US" sz="3000" b="1" i="0" dirty="0" smtClean="0">
              <a:solidFill>
                <a:schemeClr val="bg2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53"/>
          </p:nvPr>
        </p:nvSpPr>
        <p:spPr>
          <a:xfrm>
            <a:off x="4959566" y="3098512"/>
            <a:ext cx="3044973" cy="2212848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Google’s answer to Apple’s </a:t>
            </a:r>
            <a:r>
              <a:rPr lang="en-US" sz="2400" b="1" dirty="0" err="1" smtClean="0">
                <a:solidFill>
                  <a:schemeClr val="bg2"/>
                </a:solidFill>
                <a:latin typeface="+mj-lt"/>
              </a:rPr>
              <a:t>ARKit</a:t>
            </a:r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 was </a:t>
            </a:r>
            <a:r>
              <a:rPr lang="en-US" sz="2400" b="1" dirty="0" err="1" smtClean="0">
                <a:solidFill>
                  <a:schemeClr val="bg2"/>
                </a:solidFill>
                <a:latin typeface="+mj-lt"/>
              </a:rPr>
              <a:t>ARCore</a:t>
            </a:r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 - the AR framework for Android devices</a:t>
            </a:r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4"/>
          </p:nvPr>
        </p:nvSpPr>
        <p:spPr>
          <a:xfrm>
            <a:off x="8852898" y="2358563"/>
            <a:ext cx="3028207" cy="594160"/>
          </a:xfrm>
        </p:spPr>
        <p:txBody>
          <a:bodyPr>
            <a:noAutofit/>
          </a:bodyPr>
          <a:lstStyle/>
          <a:p>
            <a:pPr algn="ctr"/>
            <a:r>
              <a:rPr lang="en-US" sz="2300" b="1" i="0" dirty="0" err="1" smtClean="0">
                <a:solidFill>
                  <a:schemeClr val="bg2"/>
                </a:solidFill>
                <a:latin typeface="+mj-lt"/>
              </a:rPr>
              <a:t>Vuforia</a:t>
            </a:r>
            <a:r>
              <a:rPr lang="en-US" sz="2300" b="1" i="0" dirty="0" smtClean="0">
                <a:solidFill>
                  <a:schemeClr val="bg2"/>
                </a:solidFill>
                <a:latin typeface="+mj-lt"/>
              </a:rPr>
              <a:t> Ground Plane </a:t>
            </a:r>
            <a:endParaRPr lang="en-US" sz="2300" b="1" i="0" dirty="0" smtClean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57"/>
          </p:nvPr>
        </p:nvSpPr>
        <p:spPr>
          <a:xfrm>
            <a:off x="8450045" y="3098892"/>
            <a:ext cx="3044973" cy="2212848"/>
          </a:xfrm>
        </p:spPr>
        <p:txBody>
          <a:bodyPr>
            <a:normAutofit fontScale="90000" lnSpcReduction="20000"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+mj-lt"/>
              </a:rPr>
              <a:t>Enables you to place content on horizontal surfaces in the environment like tables and floors.</a:t>
            </a:r>
            <a:r>
              <a:rPr lang="en-US" sz="2000" b="1" dirty="0" smtClean="0">
                <a:solidFill>
                  <a:schemeClr val="bg2"/>
                </a:solidFill>
                <a:latin typeface="+mj-lt"/>
              </a:rPr>
              <a:t>  </a:t>
            </a:r>
            <a:endParaRPr lang="en-US" sz="2000" b="1" dirty="0" smtClean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3" grpId="0" animBg="1" build="p"/>
      <p:bldP spid="14" grpId="0" build="allAtOnce"/>
      <p:bldP spid="17" grpId="0" animBg="1" build="p"/>
      <p:bldP spid="18" grpId="0" build="allAtOnce"/>
      <p:bldP spid="21" grpId="0" animBg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017" y="6400799"/>
            <a:ext cx="354492" cy="310553"/>
          </a:xfrm>
        </p:spPr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50006" y="1893194"/>
            <a:ext cx="6156101" cy="592429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Vuforia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Augmented Reality SDK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1223492" y="2910350"/>
            <a:ext cx="10433119" cy="31167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Vuforia</a:t>
            </a: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 is the most widely used platform for AR development</a:t>
            </a:r>
            <a:endParaRPr lang="en-US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It uses computer vision technology to recognize and track Image Targets </a:t>
            </a:r>
            <a:endParaRPr lang="en-US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Provide support for</a:t>
            </a:r>
            <a:r>
              <a:rPr lang="ar-EG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computer vision functionality to Android and IOS </a:t>
            </a:r>
            <a:endParaRPr lang="en-US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Vuforia</a:t>
            </a: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 API includes C# APIs for Unity, C++ APIs for IOS and Universal  Windows 	Platform (UWP) and Java for Android.</a:t>
            </a:r>
            <a:endParaRPr lang="ar-EG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Vuforia</a:t>
            </a: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able to recognize and track targets by analyzing the contrast based features of the target </a:t>
            </a:r>
            <a:endParaRPr lang="en-US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Improving the performance of a target by improving the visibility of these features through 	adjustments to the target's design</a:t>
            </a:r>
            <a:endParaRPr lang="en-US" sz="2400" b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itle 19"/>
          <p:cNvSpPr txBox="1"/>
          <p:nvPr/>
        </p:nvSpPr>
        <p:spPr>
          <a:xfrm>
            <a:off x="353416" y="510959"/>
            <a:ext cx="6047384" cy="10910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Important Results: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43859" y="751072"/>
            <a:ext cx="5748141" cy="569086"/>
          </a:xfrm>
        </p:spPr>
        <p:txBody>
          <a:bodyPr>
            <a:normAutofit fontScale="90000"/>
          </a:bodyPr>
          <a:lstStyle/>
          <a:p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SYSTEM  ARCHITECTURE</a:t>
            </a:r>
            <a:endParaRPr 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8" name="Picture 4" descr="C:\Users\YOUNIS\Pictures\Picture1.png"/>
          <p:cNvPicPr>
            <a:picLocks noChangeAspect="1" noChangeArrowheads="1"/>
          </p:cNvPicPr>
          <p:nvPr/>
        </p:nvPicPr>
        <p:blipFill rotWithShape="1">
          <a:blip r:embed="rId1"/>
          <a:srcRect t="33089"/>
          <a:stretch>
            <a:fillRect/>
          </a:stretch>
        </p:blipFill>
        <p:spPr bwMode="auto">
          <a:xfrm>
            <a:off x="253156" y="1190625"/>
            <a:ext cx="5331959" cy="1832324"/>
          </a:xfrm>
          <a:prstGeom prst="rect">
            <a:avLst/>
          </a:prstGeom>
          <a:noFill/>
        </p:spPr>
      </p:pic>
      <p:pic>
        <p:nvPicPr>
          <p:cNvPr id="1029" name="Picture 5" descr="C:\Users\YOUNIS\Pictures\Picture2.png"/>
          <p:cNvPicPr>
            <a:picLocks noChangeAspect="1" noChangeArrowheads="1"/>
          </p:cNvPicPr>
          <p:nvPr/>
        </p:nvPicPr>
        <p:blipFill>
          <a:blip r:embed="rId2"/>
          <a:srcRect r="609" b="892"/>
          <a:stretch>
            <a:fillRect/>
          </a:stretch>
        </p:blipFill>
        <p:spPr bwMode="auto">
          <a:xfrm>
            <a:off x="251115" y="3202532"/>
            <a:ext cx="5334000" cy="3086567"/>
          </a:xfrm>
          <a:prstGeom prst="rect">
            <a:avLst/>
          </a:prstGeom>
          <a:noFill/>
        </p:spPr>
      </p:pic>
      <p:pic>
        <p:nvPicPr>
          <p:cNvPr id="1030" name="Picture 6" descr="C:\Users\YOUNIS\Pictures\Picture3.png"/>
          <p:cNvPicPr>
            <a:picLocks noChangeAspect="1" noChangeArrowheads="1"/>
          </p:cNvPicPr>
          <p:nvPr/>
        </p:nvPicPr>
        <p:blipFill>
          <a:blip r:embed="rId3"/>
          <a:srcRect t="6422" b="6881"/>
          <a:stretch>
            <a:fillRect/>
          </a:stretch>
        </p:blipFill>
        <p:spPr bwMode="auto">
          <a:xfrm>
            <a:off x="6356640" y="2530187"/>
            <a:ext cx="5344886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581891" y="2091023"/>
            <a:ext cx="5243325" cy="804338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OUR WORK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>
          <a:xfrm>
            <a:off x="1151120" y="3149359"/>
            <a:ext cx="4205904" cy="569085"/>
          </a:xfrm>
        </p:spPr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+mj-lt"/>
              </a:rPr>
              <a:t>VUFORIA </a:t>
            </a:r>
            <a:r>
              <a:rPr lang="en-US" sz="2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(Marker Based)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21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1"/>
          <a:srcRect t="14044" b="14044"/>
          <a:stretch>
            <a:fillRect/>
          </a:stretch>
        </p:blipFill>
        <p:spPr bwMode="auto">
          <a:xfrm>
            <a:off x="7683537" y="1480451"/>
            <a:ext cx="4206038" cy="413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>
          <a:xfrm>
            <a:off x="1358783" y="3650211"/>
            <a:ext cx="4215201" cy="417645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+mj-lt"/>
              </a:rPr>
              <a:t>IMAGE TARGET</a:t>
            </a:r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sz="2000" b="1" dirty="0" smtClean="0">
              <a:solidFill>
                <a:schemeClr val="bg2"/>
              </a:solidFill>
              <a:latin typeface="+mj-lt"/>
            </a:endParaRPr>
          </a:p>
          <a:p>
            <a:endParaRPr lang="en-US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8678" y="4067764"/>
            <a:ext cx="6098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Camera focus, modes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Lighting conditions, Target size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Viewing angle, Rich in detail, Good contrast</a:t>
            </a:r>
            <a:endParaRPr lang="en-US" sz="24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p"/>
      <p:bldP spid="2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260769" y="997528"/>
            <a:ext cx="1781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Models</a:t>
            </a:r>
            <a:endParaRPr lang="en-US" sz="2500" b="1" dirty="0" smtClean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70" y="1751567"/>
            <a:ext cx="4220743" cy="4276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19846"/>
          <a:stretch>
            <a:fillRect/>
          </a:stretch>
        </p:blipFill>
        <p:spPr>
          <a:xfrm>
            <a:off x="7354956" y="1751567"/>
            <a:ext cx="4052180" cy="4276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164" y="798160"/>
            <a:ext cx="3526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CONT.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3725" r="22125" b="24060"/>
          <a:stretch>
            <a:fillRect/>
          </a:stretch>
        </p:blipFill>
        <p:spPr>
          <a:xfrm>
            <a:off x="2902227" y="1749288"/>
            <a:ext cx="5910469" cy="4393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194" y="615280"/>
            <a:ext cx="3526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CONT.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0769" y="997528"/>
            <a:ext cx="1781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rPr>
              <a:t>Models</a:t>
            </a:r>
            <a:endParaRPr lang="en-US" sz="2500" b="1" dirty="0" smtClean="0">
              <a:solidFill>
                <a:schemeClr val="accent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TU7FA  AR APP </a:t>
            </a:r>
            <a:endParaRPr lang="en-US" dirty="0"/>
          </a:p>
        </p:txBody>
      </p:sp>
      <p:pic>
        <p:nvPicPr>
          <p:cNvPr id="2052" name="Picture 4" descr="J:\Screenshot_2019-03-12-03-11-42-856.jpeg"/>
          <p:cNvPicPr>
            <a:picLocks noChangeAspect="1" noChangeArrowheads="1"/>
          </p:cNvPicPr>
          <p:nvPr/>
        </p:nvPicPr>
        <p:blipFill>
          <a:blip r:embed="rId1"/>
          <a:srcRect t="10705" r="-454"/>
          <a:stretch>
            <a:fillRect/>
          </a:stretch>
        </p:blipFill>
        <p:spPr bwMode="auto">
          <a:xfrm>
            <a:off x="190349" y="1806419"/>
            <a:ext cx="3658082" cy="4073237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4" y="1806419"/>
            <a:ext cx="3914361" cy="4073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10" y="1806419"/>
            <a:ext cx="3654618" cy="4073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ackground&#10;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85" y="1819224"/>
            <a:ext cx="4846923" cy="781473"/>
          </a:xfrm>
        </p:spPr>
        <p:txBody>
          <a:bodyPr/>
          <a:lstStyle/>
          <a:p>
            <a:r>
              <a:rPr lang="en-US" sz="3200" dirty="0" smtClean="0">
                <a:ln w="18000">
                  <a:solidFill>
                    <a:schemeClr val="bg2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OUR TEAM :</a:t>
            </a:r>
            <a:endParaRPr lang="ru-RU" sz="3200" dirty="0">
              <a:ln w="18000">
                <a:solidFill>
                  <a:schemeClr val="bg2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074717" y="2885703"/>
            <a:ext cx="4586288" cy="327718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Mohamed Maher </a:t>
            </a:r>
            <a:r>
              <a:rPr lang="en-US" b="1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Osman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50583" y="3329191"/>
            <a:ext cx="4586288" cy="29016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Mohamed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Samir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Mohamed </a:t>
            </a:r>
            <a:endParaRPr lang="en-US" sz="2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36729" y="3849727"/>
            <a:ext cx="4586288" cy="29016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Ahmed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AbdElaty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Younis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	</a:t>
            </a:r>
            <a:endParaRPr lang="en-US" sz="2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48603" y="4407867"/>
            <a:ext cx="4586288" cy="290167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Heba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Massoud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Awad</a:t>
            </a:r>
            <a:endParaRPr lang="en-US" sz="2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US" sz="2800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36729" y="5013508"/>
            <a:ext cx="4586288" cy="290167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Hadeer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Sabry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Abd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Elsalam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sz="2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17681"/>
          <a:stretch>
            <a:fillRect/>
          </a:stretch>
        </p:blipFill>
        <p:spPr>
          <a:xfrm>
            <a:off x="6814267" y="1856775"/>
            <a:ext cx="3880237" cy="4073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1" y="1856776"/>
            <a:ext cx="4799856" cy="4073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2145" y="615280"/>
            <a:ext cx="3526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CONT.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Tu7fa</a:t>
            </a:r>
            <a:r>
              <a:rPr lang="ar-EG" dirty="0" smtClean="0"/>
              <a:t> 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32"/>
          </p:nvPr>
        </p:nvSpPr>
        <p:spPr>
          <a:xfrm>
            <a:off x="803275" y="1498600"/>
            <a:ext cx="11258854" cy="471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Tu7fa Application is an Offline Application That  Using Augmented Reality In Marketing That Enable User To Visualize How Virtual Accessories Would Look In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Given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Space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user open application and press show button then go to object scene , user choose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Accessory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and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press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on it , put image target in given space then camera will </a:t>
            </a:r>
            <a:endParaRPr lang="en-US" sz="1800" dirty="0" smtClean="0">
              <a:solidFill>
                <a:schemeClr val="bg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    open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and detect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features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from image target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and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show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accessory</a:t>
            </a:r>
            <a:endParaRPr lang="en-US" sz="1800" dirty="0" smtClean="0">
              <a:solidFill>
                <a:schemeClr val="bg2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2"/>
                </a:solidFill>
                <a:latin typeface="+mj-lt"/>
              </a:rPr>
              <a:t>Advantages:-</a:t>
            </a:r>
            <a:endParaRPr lang="en-US" sz="1800" b="1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 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Cover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many versions of  Android 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Easy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And Simple To Use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Communication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Between Customer And Shops Of Accessories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Save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Shopping Time and Efforts 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Marker-based applications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bg2"/>
                </a:solidFill>
                <a:latin typeface="+mj-lt"/>
              </a:rPr>
              <a:t>Disadvantages</a:t>
            </a:r>
            <a:r>
              <a:rPr lang="en-US" sz="1800" b="1" dirty="0" smtClean="0">
                <a:solidFill>
                  <a:schemeClr val="bg2"/>
                </a:solidFill>
                <a:latin typeface="+mj-lt"/>
              </a:rPr>
              <a:t>:-</a:t>
            </a:r>
            <a:endParaRPr lang="en-US" sz="1800" b="1" dirty="0">
              <a:solidFill>
                <a:schemeClr val="bg2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U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sing Image Target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have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properties:-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	(Camera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focus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modes 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,Lighting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conditions,  Target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size,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Viewing angle, 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Rich in detail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 and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Good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contrast).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lvl="1"/>
            <a:endParaRPr lang="en-US" dirty="0">
              <a:solidFill>
                <a:schemeClr val="bg2"/>
              </a:solidFill>
              <a:latin typeface="+mj-lt"/>
            </a:endParaRPr>
          </a:p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9"/>
          </p:nvPr>
        </p:nvSpPr>
        <p:spPr>
          <a:xfrm>
            <a:off x="831849" y="1608667"/>
            <a:ext cx="9776883" cy="42752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0" dirty="0" smtClean="0"/>
              <a:t>In next </a:t>
            </a:r>
            <a:r>
              <a:rPr lang="en-US" b="0" dirty="0"/>
              <a:t>step we will</a:t>
            </a:r>
            <a:endParaRPr lang="en-US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/>
              <a:t>Dealing with many companies of accessories and take model or photos from </a:t>
            </a:r>
            <a:r>
              <a:rPr lang="en-US" b="0" dirty="0" smtClean="0"/>
              <a:t> each </a:t>
            </a:r>
            <a:r>
              <a:rPr lang="en-US" b="0" dirty="0"/>
              <a:t>company to make category for each </a:t>
            </a:r>
            <a:r>
              <a:rPr lang="en-US" b="0" dirty="0" smtClean="0"/>
              <a:t>company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/>
              <a:t>M</a:t>
            </a:r>
            <a:r>
              <a:rPr lang="en-US" b="0" dirty="0" smtClean="0"/>
              <a:t>ake </a:t>
            </a:r>
            <a:r>
              <a:rPr lang="en-US" b="0" dirty="0"/>
              <a:t>cloud server to upload accessories  for each company which have different colors ,kinds and price and we wish this idea will help user to save time ,Efforts and choose appropriate </a:t>
            </a:r>
            <a:r>
              <a:rPr lang="en-US" b="0" dirty="0" smtClean="0"/>
              <a:t>accessory and </a:t>
            </a:r>
            <a:r>
              <a:rPr lang="en-US" b="0" dirty="0"/>
              <a:t>put it in given space Convince them before buy 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/>
              <a:t>W</a:t>
            </a:r>
            <a:r>
              <a:rPr lang="en-US" b="0" dirty="0" smtClean="0"/>
              <a:t>e </a:t>
            </a:r>
            <a:r>
              <a:rPr lang="en-US" b="0" dirty="0"/>
              <a:t>will intended to expand the project to cover many platforms such as Android ,IOS and </a:t>
            </a:r>
            <a:r>
              <a:rPr lang="en-US" b="0" dirty="0" smtClean="0"/>
              <a:t>window</a:t>
            </a:r>
            <a:endParaRPr lang="en-US" b="0" dirty="0" smtClean="0"/>
          </a:p>
          <a:p>
            <a:endParaRPr lang="en-US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dirty="0" smtClean="0"/>
              <a:t>Finally </a:t>
            </a:r>
            <a:r>
              <a:rPr lang="en-US" b="0" dirty="0"/>
              <a:t>this application is considered Link among users and </a:t>
            </a:r>
            <a:r>
              <a:rPr lang="en-US" b="0" dirty="0" smtClean="0"/>
              <a:t>companies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367624" y="2615979"/>
          <a:ext cx="8476091" cy="2741177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790319"/>
                <a:gridCol w="2790319"/>
                <a:gridCol w="2895453"/>
              </a:tblGrid>
              <a:tr h="861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Unity</a:t>
                      </a:r>
                      <a:endParaRPr lang="en-US" sz="2000" b="1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dirty="0" err="1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Vuforia</a:t>
                      </a:r>
                      <a:r>
                        <a:rPr lang="en-US" sz="2000" b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b="1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b="1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</a:t>
                      </a:r>
                      <a:endParaRPr lang="en-US" sz="2000" b="1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b="1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8801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99" y="3844454"/>
            <a:ext cx="2512612" cy="12761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8" y="3844454"/>
            <a:ext cx="2412961" cy="1156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09" y="3790947"/>
            <a:ext cx="2669585" cy="12639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57333" y="775851"/>
            <a:ext cx="2711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 </a:t>
            </a:r>
            <a:endParaRPr lang="en-US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5" name="Picture Placeholder 14" descr="Abstract background"/>
          <p:cNvPicPr>
            <a:picLocks noGrp="1" noChangeAspect="1"/>
          </p:cNvPicPr>
          <p:nvPr>
            <p:ph type="pic" sz="quarter" idx="2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half" idx="34"/>
          </p:nvPr>
        </p:nvSpPr>
        <p:spPr>
          <a:xfrm>
            <a:off x="2358361" y="1502251"/>
            <a:ext cx="6643135" cy="7194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 Introduction: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n w="18000">
                  <a:solidFill>
                    <a:schemeClr val="bg2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Agenda</a:t>
            </a:r>
            <a:r>
              <a:rPr lang="ar-EG" dirty="0" smtClean="0">
                <a:ln w="18000">
                  <a:solidFill>
                    <a:schemeClr val="bg2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: </a:t>
            </a:r>
            <a:endParaRPr lang="ru-RU" dirty="0">
              <a:ln w="18000">
                <a:solidFill>
                  <a:schemeClr val="bg2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0" y="5880100"/>
            <a:ext cx="355600" cy="296863"/>
          </a:xfrm>
        </p:spPr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36" name="Picture Placeholder 6" descr="Globe icon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1446" r="1446"/>
          <a:stretch>
            <a:fillRect/>
          </a:stretch>
        </p:blipFill>
        <p:spPr>
          <a:xfrm>
            <a:off x="629795" y="2121646"/>
            <a:ext cx="640080" cy="658368"/>
          </a:xfrm>
        </p:spPr>
      </p:pic>
      <p:sp>
        <p:nvSpPr>
          <p:cNvPr id="40" name="Rectangle 39"/>
          <p:cNvSpPr/>
          <p:nvPr/>
        </p:nvSpPr>
        <p:spPr>
          <a:xfrm>
            <a:off x="2814452" y="2116179"/>
            <a:ext cx="4322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Problem Definition  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12473" y="2446709"/>
            <a:ext cx="4322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Motivation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76846" y="2814844"/>
            <a:ext cx="4322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Objectives 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87645" y="3139433"/>
            <a:ext cx="4322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Survey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99588" y="4583613"/>
            <a:ext cx="4511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System Architecture 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31678" y="5838038"/>
            <a:ext cx="5192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 Conclusion &amp; Future work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50107" y="6266558"/>
            <a:ext cx="4260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 Tools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01567" y="3679307"/>
            <a:ext cx="4835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Techniques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9588" y="4996767"/>
            <a:ext cx="517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 Our Work 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99588" y="5393310"/>
            <a:ext cx="590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 Tu7fa Demo </a:t>
            </a:r>
            <a:endParaRPr lang="en-US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01567" y="4169547"/>
            <a:ext cx="4835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Important </a:t>
            </a:r>
            <a:r>
              <a:rPr lang="en-US" sz="2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Results</a:t>
            </a:r>
            <a:endParaRPr lang="en-US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4591" y="1090118"/>
            <a:ext cx="5297409" cy="804338"/>
          </a:xfrm>
        </p:spPr>
        <p:txBody>
          <a:bodyPr>
            <a:normAutofit fontScale="90000"/>
            <a:scene3d>
              <a:camera prst="perspectiveLeft"/>
              <a:lightRig rig="threePt" dir="t"/>
            </a:scene3d>
          </a:bodyPr>
          <a:lstStyle/>
          <a:p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PROBLEM</a:t>
            </a:r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cs typeface="Times New Roman" panose="02020603050405020304" pitchFamily="18" charset="0"/>
              </a:rPr>
              <a:t>DEFINITION </a:t>
            </a:r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ar-EG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endParaRPr lang="ru-RU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63782" y="2243662"/>
            <a:ext cx="3376413" cy="626759"/>
          </a:xfrm>
        </p:spPr>
        <p:txBody>
          <a:bodyPr>
            <a:normAutofit/>
          </a:bodyPr>
          <a:lstStyle/>
          <a:p>
            <a:r>
              <a:rPr lang="en-US" altLang="en-US" sz="28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  <a:endParaRPr lang="en-US" altLang="en-US" sz="2800" dirty="0" smtClean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423283" y="2910175"/>
            <a:ext cx="88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is “an enhanced version of reality created by the use of technology to overlay digital information on an image of something being viewed through a device (such as a smartphone camera).”</a:t>
            </a:r>
            <a:endParaRPr lang="ar-E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12083" y="2373535"/>
          <a:ext cx="4766366" cy="30333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57121"/>
                <a:gridCol w="2409245"/>
              </a:tblGrid>
              <a:tr h="679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Time </a:t>
                      </a:r>
                      <a:endParaRPr lang="en-US" sz="2000" b="1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Efforts</a:t>
                      </a:r>
                      <a:endParaRPr lang="en-US" sz="2000" b="1" kern="12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2353446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Placeholder 15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" b="1651"/>
          <a:stretch>
            <a:fillRect/>
          </a:stretch>
        </p:blipFill>
        <p:spPr>
          <a:xfrm>
            <a:off x="823279" y="3228229"/>
            <a:ext cx="4503158" cy="1956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966790" y="2382216"/>
          <a:ext cx="4972338" cy="299286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69544"/>
                <a:gridCol w="2502794"/>
              </a:tblGrid>
              <a:tr h="71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Suitable</a:t>
                      </a:r>
                      <a:endParaRPr lang="en-US" sz="2000" b="1" kern="12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take Overview</a:t>
                      </a:r>
                      <a:endParaRPr lang="en-US" sz="2000" b="1" kern="12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2278628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16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76" b="1076"/>
          <a:stretch>
            <a:fillRect/>
          </a:stretch>
        </p:blipFill>
        <p:spPr>
          <a:xfrm>
            <a:off x="6142835" y="3388000"/>
            <a:ext cx="4670938" cy="1756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232001" y="533683"/>
            <a:ext cx="5021940" cy="804338"/>
          </a:xfrm>
        </p:spPr>
        <p:txBody>
          <a:bodyPr/>
          <a:lstStyle/>
          <a:p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MOTIVATION</a:t>
            </a:r>
            <a:r>
              <a:rPr lang="en-US" dirty="0" smtClean="0"/>
              <a:t>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/>
          <p:cNvSpPr>
            <a:spLocks noGrp="1"/>
          </p:cNvSpPr>
          <p:nvPr>
            <p:ph type="body" sz="half" idx="34"/>
          </p:nvPr>
        </p:nvSpPr>
        <p:spPr>
          <a:xfrm>
            <a:off x="4447429" y="1898100"/>
            <a:ext cx="7744571" cy="21650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Offline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Using Augmented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 In Marketing That Enable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User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Visualize How Virtual Accessories Would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Look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Given </a:t>
            </a: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en-US" sz="2400" b="0" dirty="0" smtClean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 smtClean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 </a:t>
            </a:r>
            <a:r>
              <a:rPr lang="en-US" sz="2400" b="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Simple  To Use   </a:t>
            </a:r>
            <a:endParaRPr lang="en-US" sz="2400" b="0" dirty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dirty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dirty="0" smtClean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                           </a:t>
            </a:r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OBJECTIVES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5880100"/>
            <a:ext cx="355600" cy="296863"/>
          </a:xfrm>
        </p:spPr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1026" name="Picture 2" descr="C:\Users\MohamedMaher\Desktop\Redmi Note 5\photo\IMG_20190616_13110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16" y="1653931"/>
            <a:ext cx="3738904" cy="354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1012764"/>
            <a:ext cx="10515600" cy="652969"/>
          </a:xfrm>
        </p:spPr>
        <p:txBody>
          <a:bodyPr/>
          <a:lstStyle/>
          <a:p>
            <a:r>
              <a:rPr lang="en-US" dirty="0" smtClean="0"/>
              <a:t> </a:t>
            </a:r>
            <a:r>
              <a:rPr lang="en-US" dirty="0" smtClean="0"/>
              <a:t>Survey: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758" y="6260655"/>
            <a:ext cx="354492" cy="297307"/>
          </a:xfrm>
        </p:spPr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6391140" y="2627792"/>
            <a:ext cx="5181600" cy="177041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Location-based applications</a:t>
            </a:r>
            <a:endParaRPr lang="en-US" sz="2400" b="1" dirty="0" smtClean="0">
              <a:solidFill>
                <a:schemeClr val="tx1">
                  <a:lumMod val="40000"/>
                  <a:lumOff val="60000"/>
                </a:schemeClr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Work without markers (Marker less) </a:t>
            </a:r>
            <a:endParaRPr lang="en-US" sz="2200" dirty="0" smtClean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sz="2200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Pokemon</a:t>
            </a: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 Go</a:t>
            </a:r>
            <a:r>
              <a:rPr lang="en-US" sz="2200" dirty="0" smtClean="0"/>
              <a:t>.</a:t>
            </a:r>
            <a:endParaRPr lang="en-US" sz="2200" dirty="0" smtClean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914400" y="2578104"/>
            <a:ext cx="5181600" cy="241509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Marker-based applications</a:t>
            </a:r>
            <a:endParaRPr lang="en-US" sz="2400" b="1" dirty="0" smtClean="0">
              <a:solidFill>
                <a:schemeClr val="tx1">
                  <a:lumMod val="40000"/>
                  <a:lumOff val="60000"/>
                </a:schemeClr>
              </a:solidFill>
              <a:latin typeface="+mj-lt"/>
            </a:endParaRPr>
          </a:p>
          <a:p>
            <a:pPr>
              <a:buNone/>
            </a:pP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-</a:t>
            </a: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Based on Image</a:t>
            </a:r>
            <a:r>
              <a:rPr lang="en-US" sz="2200" u="sng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 target </a:t>
            </a: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(Marker </a:t>
            </a: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)</a:t>
            </a:r>
            <a:endParaRPr lang="en-US" sz="2200" u="sng" dirty="0" smtClean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  <a:p>
            <a:pPr>
              <a:buNone/>
            </a:pP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-The majority of AR apps are marker-based.</a:t>
            </a:r>
            <a:endParaRPr lang="en-US" sz="2200" dirty="0" smtClean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  <a:p>
            <a:pPr>
              <a:buNone/>
            </a:pPr>
            <a:r>
              <a:rPr lang="en-US" sz="2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*TU7FA  AR  APPLICATION</a:t>
            </a:r>
            <a:endParaRPr lang="en-US" sz="2200" dirty="0" smtClean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  <a:p>
            <a:pPr>
              <a:buNone/>
            </a:pPr>
            <a:endParaRPr lang="en-US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9467" y="1665733"/>
            <a:ext cx="7503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Types Of Augmented Reality Applications </a:t>
            </a:r>
            <a:endParaRPr lang="en-US" sz="28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/>
            </a:br>
            <a:r>
              <a:rPr lang="en-US" b="0" dirty="0"/>
              <a:t>COMPARISON OF AUGMENTED REALITY </a:t>
            </a:r>
            <a:r>
              <a:rPr lang="en-US" b="0" dirty="0" smtClean="0"/>
              <a:t>SDK’S</a:t>
            </a:r>
            <a:br>
              <a:rPr lang="en-US" b="0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79" y="1733389"/>
            <a:ext cx="7945894" cy="3780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ru-RU" smtClean="0"/>
            </a:fld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20" y="1711187"/>
            <a:ext cx="8025214" cy="3924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56488565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TF56488565</Template>
  <TotalTime>0</TotalTime>
  <Words>3824</Words>
  <Application>WPS Presentation</Application>
  <PresentationFormat>Custom</PresentationFormat>
  <Paragraphs>239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Segoe UI Semibold</vt:lpstr>
      <vt:lpstr>Courier New</vt:lpstr>
      <vt:lpstr>Segoe UI Light</vt:lpstr>
      <vt:lpstr>Segoe UI</vt:lpstr>
      <vt:lpstr>Tahoma</vt:lpstr>
      <vt:lpstr>Times New Roman</vt:lpstr>
      <vt:lpstr>Gill Sans MT</vt:lpstr>
      <vt:lpstr>Microsoft YaHei</vt:lpstr>
      <vt:lpstr>Arial Unicode MS</vt:lpstr>
      <vt:lpstr>Calibri</vt:lpstr>
      <vt:lpstr>TF56488565</vt:lpstr>
      <vt:lpstr>  Augmented Reality For Marketing</vt:lpstr>
      <vt:lpstr>OUR TEAM :</vt:lpstr>
      <vt:lpstr>Agenda: </vt:lpstr>
      <vt:lpstr>PROBLEM DEFINITION : </vt:lpstr>
      <vt:lpstr>MOTIVATION:</vt:lpstr>
      <vt:lpstr>                             OBJECTIVES:</vt:lpstr>
      <vt:lpstr> Survey:</vt:lpstr>
      <vt:lpstr> COMPARISON OF AUGMENTED REALITY SDK’S </vt:lpstr>
      <vt:lpstr>Cont.</vt:lpstr>
      <vt:lpstr>Cont.</vt:lpstr>
      <vt:lpstr>Cont.</vt:lpstr>
      <vt:lpstr>Cont.</vt:lpstr>
      <vt:lpstr>Techniques</vt:lpstr>
      <vt:lpstr>Vuforia  Augmented Reality SDK</vt:lpstr>
      <vt:lpstr>SYSTEM  ARCHITECTURE</vt:lpstr>
      <vt:lpstr>OUR WORK</vt:lpstr>
      <vt:lpstr>PowerPoint 演示文稿</vt:lpstr>
      <vt:lpstr>PowerPoint 演示文稿</vt:lpstr>
      <vt:lpstr>TU7FA  AR APP </vt:lpstr>
      <vt:lpstr>PowerPoint 演示文稿</vt:lpstr>
      <vt:lpstr> Tu7fa  DEMO</vt:lpstr>
      <vt:lpstr> Conclusion</vt:lpstr>
      <vt:lpstr>Future Work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mosamircs</cp:lastModifiedBy>
  <cp:revision>2</cp:revision>
  <dcterms:created xsi:type="dcterms:W3CDTF">2018-12-15T21:31:00Z</dcterms:created>
  <dcterms:modified xsi:type="dcterms:W3CDTF">2019-06-16T16:48:47Z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2018-08-01T18:26:16.5139576Z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1033-11.2.0.8641</vt:lpwstr>
  </property>
</Properties>
</file>